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21"/>
  </p:notesMasterIdLst>
  <p:sldIdLst>
    <p:sldId id="276" r:id="rId2"/>
    <p:sldId id="268" r:id="rId3"/>
    <p:sldId id="257" r:id="rId4"/>
    <p:sldId id="277" r:id="rId5"/>
    <p:sldId id="259" r:id="rId6"/>
    <p:sldId id="260" r:id="rId7"/>
    <p:sldId id="273" r:id="rId8"/>
    <p:sldId id="274" r:id="rId9"/>
    <p:sldId id="271" r:id="rId10"/>
    <p:sldId id="269" r:id="rId11"/>
    <p:sldId id="270" r:id="rId12"/>
    <p:sldId id="275" r:id="rId13"/>
    <p:sldId id="278" r:id="rId14"/>
    <p:sldId id="264" r:id="rId15"/>
    <p:sldId id="261" r:id="rId16"/>
    <p:sldId id="265" r:id="rId17"/>
    <p:sldId id="262" r:id="rId18"/>
    <p:sldId id="266" r:id="rId19"/>
    <p:sldId id="27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5"/>
    <p:restoredTop sz="94713"/>
  </p:normalViewPr>
  <p:slideViewPr>
    <p:cSldViewPr snapToGrid="0">
      <p:cViewPr varScale="1">
        <p:scale>
          <a:sx n="174" d="100"/>
          <a:sy n="174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EE705-1446-EB4D-97CF-9F35B18D41A7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21BD9-2798-C04B-AA80-79CBFDD40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61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1BD9-2798-C04B-AA80-79CBFDD40B7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31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1BD9-2798-C04B-AA80-79CBFDD40B7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42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1BD9-2798-C04B-AA80-79CBFDD40B7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32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1BD9-2798-C04B-AA80-79CBFDD40B7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47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1BD9-2798-C04B-AA80-79CBFDD40B7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27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Target </a:t>
            </a:r>
            <a:r>
              <a:rPr lang="fr-FR" dirty="0" err="1"/>
              <a:t>Statistics</a:t>
            </a:r>
            <a:r>
              <a:rPr lang="fr-FR" dirty="0"/>
              <a:t> : encodage selon probabilité d’occurrence des fraudes. </a:t>
            </a:r>
          </a:p>
          <a:p>
            <a:r>
              <a:rPr lang="fr-FR" dirty="0"/>
              <a:t>ni = nombre de fraudes pour la catégorie i</a:t>
            </a:r>
          </a:p>
          <a:p>
            <a:r>
              <a:rPr lang="fr-FR" dirty="0"/>
              <a:t>Si ni est petit on risque de surestimer la probabilité réelle de fraude sur la catégorie (échantillon trop petit), donc on lisse avec la proba de fraude globale (</a:t>
            </a:r>
            <a:r>
              <a:rPr lang="fr-FR" dirty="0" err="1"/>
              <a:t>prior</a:t>
            </a:r>
            <a:r>
              <a:rPr lang="fr-FR" dirty="0"/>
              <a:t>).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1BD9-2798-C04B-AA80-79CBFDD40B7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17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1BD9-2798-C04B-AA80-79CBFDD40B7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37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1BD9-2798-C04B-AA80-79CBFDD40B7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78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4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1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4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5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7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7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4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5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9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DE1B7D-23FB-EB03-5F78-4DE222B3F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516" y="1076635"/>
            <a:ext cx="3930256" cy="3495365"/>
          </a:xfrm>
        </p:spPr>
        <p:txBody>
          <a:bodyPr anchor="t">
            <a:normAutofit/>
          </a:bodyPr>
          <a:lstStyle/>
          <a:p>
            <a:r>
              <a:rPr lang="fr-FR" sz="4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Détection d’anomalies</a:t>
            </a:r>
            <a:endParaRPr lang="fr-FR" sz="40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71E484-67F7-C468-8061-7920FD154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491" y="4713514"/>
            <a:ext cx="3930256" cy="1126847"/>
          </a:xfrm>
        </p:spPr>
        <p:txBody>
          <a:bodyPr anchor="b">
            <a:norm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L’alliance entre l’industrie et la recherche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Une image contenant flou, hiver, neige&#10;&#10;Description générée automatiquement avec une confiance moyenne">
            <a:extLst>
              <a:ext uri="{FF2B5EF4-FFF2-40B4-BE49-F238E27FC236}">
                <a16:creationId xmlns:a16="http://schemas.microsoft.com/office/drawing/2014/main" id="{8E4D8FAB-BCC6-838F-FB2F-DB54EF92B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3" r="22841"/>
          <a:stretch/>
        </p:blipFill>
        <p:spPr>
          <a:xfrm>
            <a:off x="5781037" y="571499"/>
            <a:ext cx="5556198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CAFD7-217D-0BEB-5858-50583F65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Données très déséquilibrées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D6BDBF-8C41-BB66-EFE6-26689118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447778"/>
            <a:ext cx="7222744" cy="3838722"/>
          </a:xfrm>
        </p:spPr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Rééquilibrage bien moins efficace qu’une approche peu sensible au déséquilibre</a:t>
            </a: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Sur GBDT, forte perte de précision de 71% à 99% même si gain important en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recall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Privilégier les approches peu sensibles aux déséquilibres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GBDT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fr-FR" sz="18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J. </a:t>
            </a:r>
            <a:r>
              <a:rPr lang="fr-FR" sz="18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Frery</a:t>
            </a:r>
            <a:r>
              <a:rPr lang="fr-FR" sz="18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“Ensemble Learning for </a:t>
            </a:r>
            <a:r>
              <a:rPr lang="fr-FR" sz="18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Extremely</a:t>
            </a:r>
            <a:r>
              <a:rPr lang="fr-FR" sz="18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8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Imbalanced</a:t>
            </a:r>
            <a:r>
              <a:rPr lang="fr-FR" sz="18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Data Flows” 2019)</a:t>
            </a:r>
            <a:endParaRPr lang="fr-FR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Détection d’anomalies non supervisée</a:t>
            </a:r>
          </a:p>
        </p:txBody>
      </p:sp>
      <p:pic>
        <p:nvPicPr>
          <p:cNvPr id="11" name="Image 10" descr="Une image contenant texte, reçu, menu, document&#10;&#10;Description générée automatiquement">
            <a:extLst>
              <a:ext uri="{FF2B5EF4-FFF2-40B4-BE49-F238E27FC236}">
                <a16:creationId xmlns:a16="http://schemas.microsoft.com/office/drawing/2014/main" id="{7EFF130B-935E-723E-7E18-1735675F0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317" y="53330"/>
            <a:ext cx="3083172" cy="663854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7B54146-23F6-B651-B497-0A759CFA87A7}"/>
              </a:ext>
            </a:extLst>
          </p:cNvPr>
          <p:cNvSpPr txBox="1"/>
          <p:nvPr/>
        </p:nvSpPr>
        <p:spPr>
          <a:xfrm>
            <a:off x="6533043" y="5922432"/>
            <a:ext cx="2304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 Millions de transactions</a:t>
            </a:r>
          </a:p>
          <a:p>
            <a:pPr marL="171450" indent="-171450">
              <a:buFontTx/>
              <a:buChar char="-"/>
            </a:pPr>
            <a:r>
              <a:rPr lang="fr-FR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30 </a:t>
            </a:r>
            <a:r>
              <a:rPr lang="fr-FR" sz="12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  <a:endParaRPr lang="fr-FR" sz="1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buFontTx/>
              <a:buChar char="-"/>
            </a:pPr>
            <a:r>
              <a:rPr lang="fr-FR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80 </a:t>
            </a:r>
            <a:r>
              <a:rPr lang="fr-FR" sz="12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coeurs</a:t>
            </a:r>
            <a:r>
              <a:rPr lang="fr-FR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le </a:t>
            </a:r>
            <a:r>
              <a:rPr lang="fr-FR" sz="12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Mesocentre</a:t>
            </a:r>
            <a:endParaRPr lang="fr-FR" sz="1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E21750A-001B-8F1E-72A3-2951AAE9DA53}"/>
              </a:ext>
            </a:extLst>
          </p:cNvPr>
          <p:cNvSpPr txBox="1"/>
          <p:nvPr/>
        </p:nvSpPr>
        <p:spPr>
          <a:xfrm>
            <a:off x="134751" y="6580939"/>
            <a:ext cx="8781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 : F. de la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Bourdonnaye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F. Daniel,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Evaluating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resampling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methods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 a real-life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highly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imbalanced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online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credit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card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payments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dataset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40226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CAFD7-217D-0BEB-5858-50583F65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Explicabilité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D6BDBF-8C41-BB66-EFE6-266891187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Deux études en CEI : Lime/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Shap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(2020) et Extraction de règles (2022)</a:t>
            </a: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LIME/SHAP : </a:t>
            </a:r>
            <a:r>
              <a:rPr lang="fr-FR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importance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souvent imparfait (vérifié sur règles synthétiques)</a:t>
            </a:r>
          </a:p>
          <a:p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Extraction de Règles : </a:t>
            </a:r>
            <a:r>
              <a:rPr lang="fr-FR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Probability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Rule </a:t>
            </a:r>
            <a:r>
              <a:rPr lang="fr-FR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list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Minimum Description </a:t>
            </a:r>
            <a:r>
              <a:rPr lang="fr-FR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Length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Crée un modèle explicable par extraction de règles courtes et interprétables à partir du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dataset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Résultats corrects sur des données synthétiques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Insatisfaisant sur des données réelles, mais surtout incalculable sur nos volumes et notre nombre de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ou très limité en nombre de clauses dans chaque règle (croissance exponentielle)</a:t>
            </a: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L’explicabilité : toujours pertinent ?</a:t>
            </a:r>
          </a:p>
        </p:txBody>
      </p:sp>
      <p:pic>
        <p:nvPicPr>
          <p:cNvPr id="5" name="Image 4" descr="Une image contenant texte, Police, ligne, capture d’écran&#10;&#10;Description générée automatiquement">
            <a:extLst>
              <a:ext uri="{FF2B5EF4-FFF2-40B4-BE49-F238E27FC236}">
                <a16:creationId xmlns:a16="http://schemas.microsoft.com/office/drawing/2014/main" id="{2751CEFE-6E49-7B95-412A-7E40A4E03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410" y="3153404"/>
            <a:ext cx="6382215" cy="9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1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81A8F-A583-8242-84F0-CFA17FA8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Modèles spécialisés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748310-6F86-4A52-5D38-CB85FFA0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Constats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Pour le moment la détection d’anomalies non supervisée ne parvient pas à atteindre les performances de GBDT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L’approche « Modèle général » semble échouer</a:t>
            </a: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Nouvelle approche (côté industriel)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Collection de modèles spécialisés</a:t>
            </a:r>
          </a:p>
        </p:txBody>
      </p:sp>
    </p:spTree>
    <p:extLst>
      <p:ext uri="{BB962C8B-B14F-4D97-AF65-F5344CB8AC3E}">
        <p14:creationId xmlns:p14="http://schemas.microsoft.com/office/powerpoint/2010/main" val="21971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DE1B7D-23FB-EB03-5F78-4DE222B3F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516" y="1076635"/>
            <a:ext cx="3930256" cy="3495365"/>
          </a:xfrm>
        </p:spPr>
        <p:txBody>
          <a:bodyPr anchor="t">
            <a:normAutofit/>
          </a:bodyPr>
          <a:lstStyle/>
          <a:p>
            <a:r>
              <a:rPr lang="fr-FR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Alliance recherche et industrie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71E484-67F7-C468-8061-7920FD154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491" y="4713514"/>
            <a:ext cx="3930256" cy="1126847"/>
          </a:xfrm>
        </p:spPr>
        <p:txBody>
          <a:bodyPr anchor="b">
            <a:normAutofit/>
          </a:bodyPr>
          <a:lstStyle/>
          <a:p>
            <a:r>
              <a:rPr lang="fr-F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Quelques éléments pour un fonctionnement efficace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Une image contenant flou, hiver, neige&#10;&#10;Description générée automatiquement avec une confiance moyenne">
            <a:extLst>
              <a:ext uri="{FF2B5EF4-FFF2-40B4-BE49-F238E27FC236}">
                <a16:creationId xmlns:a16="http://schemas.microsoft.com/office/drawing/2014/main" id="{8E4D8FAB-BCC6-838F-FB2F-DB54EF92B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3" r="22841"/>
          <a:stretch/>
        </p:blipFill>
        <p:spPr>
          <a:xfrm>
            <a:off x="5781037" y="571499"/>
            <a:ext cx="5556198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4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EE3B4-2498-E5E3-68B0-7E4D6AE1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Alliance Recherche et Industrie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00F6BA-DDB1-B91C-FB0E-AAD981999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Apport de l’entreprise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Cadrage sur l’objectif industriel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Ressources en données et connaissances métier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Veille à l’applicabilité</a:t>
            </a:r>
          </a:p>
          <a:p>
            <a:pPr marL="274320" lvl="1" indent="0">
              <a:buNone/>
            </a:pP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Apport de la recherche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Socle formel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Approches génériques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Création de modèles originaux</a:t>
            </a:r>
          </a:p>
        </p:txBody>
      </p:sp>
    </p:spTree>
    <p:extLst>
      <p:ext uri="{BB962C8B-B14F-4D97-AF65-F5344CB8AC3E}">
        <p14:creationId xmlns:p14="http://schemas.microsoft.com/office/powerpoint/2010/main" val="28018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EE3B4-2498-E5E3-68B0-7E4D6AE1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L’industriel doit fournir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11E5CF-F0FD-90C0-9FEA-3E48A46A6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Données complètes, prêtes à l’emploi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Objectifs et métriques claires</a:t>
            </a:r>
          </a:p>
          <a:p>
            <a:pPr lvl="0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 métier, expertise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Outils, librairies in-house utiles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 temps pour suivi, retours, conseils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 retour sur l’applicabilité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EE3B4-2498-E5E3-68B0-7E4D6AE1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recherche apporte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AB3719-A384-B0C3-252A-A5CC31C7E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 socle formel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 directions de recherche</a:t>
            </a: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 approches génériques</a:t>
            </a:r>
          </a:p>
          <a:p>
            <a:pPr lvl="0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 modèles innovants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 publications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 résultats comparés à un benchmark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EE3B4-2498-E5E3-68B0-7E4D6AE1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L’applicabilité : un élément central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00F6BA-DDB1-B91C-FB0E-AAD981999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Passage à l’échelle</a:t>
            </a: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Contraintes de performances</a:t>
            </a:r>
          </a:p>
          <a:p>
            <a:pPr lvl="1"/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Temps de réponse des inférences ou de réentrainement périodique</a:t>
            </a: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Contraintes de ressources</a:t>
            </a:r>
          </a:p>
          <a:p>
            <a:pPr lvl="1"/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 pas de GPU possible en production ou si pas de possibilité d’avoir du multi GPU</a:t>
            </a:r>
          </a:p>
          <a:p>
            <a:pPr lvl="1"/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Système embarqué</a:t>
            </a:r>
          </a:p>
        </p:txBody>
      </p:sp>
    </p:spTree>
    <p:extLst>
      <p:ext uri="{BB962C8B-B14F-4D97-AF65-F5344CB8AC3E}">
        <p14:creationId xmlns:p14="http://schemas.microsoft.com/office/powerpoint/2010/main" val="353026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EE3B4-2498-E5E3-68B0-7E4D6AE1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Pièges et obstacles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00F6BA-DDB1-B91C-FB0E-AAD981999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Reproduction d’article toujours sous-estimée</a:t>
            </a: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Impasses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(scalabilité, approche inadaptée au sous-problème précis, …)</a:t>
            </a: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Licences d’outils tiers ou sources de données complémentaires</a:t>
            </a: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Interdiction de Python sur l’environnement de production</a:t>
            </a:r>
          </a:p>
          <a:p>
            <a:pPr lvl="1"/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 de </a:t>
            </a:r>
            <a:r>
              <a:rPr lang="fr-FR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scikit-learn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C++ uniquement</a:t>
            </a:r>
          </a:p>
          <a:p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PyTorch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vs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TensorFlow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L’industriel doit prévoir le coût de conversions des modèles pour une mise en production</a:t>
            </a:r>
          </a:p>
        </p:txBody>
      </p:sp>
    </p:spTree>
    <p:extLst>
      <p:ext uri="{BB962C8B-B14F-4D97-AF65-F5344CB8AC3E}">
        <p14:creationId xmlns:p14="http://schemas.microsoft.com/office/powerpoint/2010/main" val="14191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DE1B7D-23FB-EB03-5F78-4DE222B3F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516" y="1076635"/>
            <a:ext cx="3930256" cy="3495365"/>
          </a:xfrm>
        </p:spPr>
        <p:txBody>
          <a:bodyPr anchor="t">
            <a:normAutofit/>
          </a:bodyPr>
          <a:lstStyle/>
          <a:p>
            <a:r>
              <a:rPr lang="fr-FR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Merci</a:t>
            </a:r>
            <a:endParaRPr lang="fr-FR" sz="4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Une image contenant flou, hiver, neige&#10;&#10;Description générée automatiquement avec une confiance moyenne">
            <a:extLst>
              <a:ext uri="{FF2B5EF4-FFF2-40B4-BE49-F238E27FC236}">
                <a16:creationId xmlns:a16="http://schemas.microsoft.com/office/drawing/2014/main" id="{8E4D8FAB-BCC6-838F-FB2F-DB54EF92B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3" r="22841"/>
          <a:stretch/>
        </p:blipFill>
        <p:spPr>
          <a:xfrm>
            <a:off x="5781037" y="571499"/>
            <a:ext cx="5556198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3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23D12-B58B-1BA9-E50D-F7A05D53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Lusis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C5609A-8D10-64C0-541D-3B783670B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Editeur créé en 1998</a:t>
            </a: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Plateforme transactionnelle : Tango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Systèmes de paiements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Plateforme de Trading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Fidélité</a:t>
            </a:r>
          </a:p>
          <a:p>
            <a:pPr lvl="1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Streaming musical</a:t>
            </a: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Investissement 2022 dans la Santé</a:t>
            </a:r>
          </a:p>
        </p:txBody>
      </p:sp>
    </p:spTree>
    <p:extLst>
      <p:ext uri="{BB962C8B-B14F-4D97-AF65-F5344CB8AC3E}">
        <p14:creationId xmlns:p14="http://schemas.microsoft.com/office/powerpoint/2010/main" val="37125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23D12-B58B-1BA9-E50D-F7A05D53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Lusis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l’IA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C5609A-8D10-64C0-541D-3B783670B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Travaille sur le ML depuis 2015 et avec CS depuis 2014 (premier CEI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Deep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Learning)</a:t>
            </a:r>
          </a:p>
          <a:p>
            <a:pPr lvl="0"/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IA créé en 2017</a:t>
            </a: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Chaire avec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CentraleSupelec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créée en 2020</a:t>
            </a: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Détection de fraude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Trading </a:t>
            </a:r>
            <a:r>
              <a:rPr lang="fr-FR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(Prédiction de séries temporelles à forte composante aléatoire)</a:t>
            </a:r>
            <a:endParaRPr lang="en-US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Recommandation musicale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Santé</a:t>
            </a:r>
          </a:p>
        </p:txBody>
      </p:sp>
    </p:spTree>
    <p:extLst>
      <p:ext uri="{BB962C8B-B14F-4D97-AF65-F5344CB8AC3E}">
        <p14:creationId xmlns:p14="http://schemas.microsoft.com/office/powerpoint/2010/main" val="202951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DE1B7D-23FB-EB03-5F78-4DE222B3F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516" y="1076635"/>
            <a:ext cx="3930256" cy="3495365"/>
          </a:xfrm>
        </p:spPr>
        <p:txBody>
          <a:bodyPr anchor="t">
            <a:normAutofit/>
          </a:bodyPr>
          <a:lstStyle/>
          <a:p>
            <a:r>
              <a:rPr lang="fr-FR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Enjeux et difficultés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71E484-67F7-C468-8061-7920FD154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491" y="4713514"/>
            <a:ext cx="3930256" cy="1126847"/>
          </a:xfrm>
        </p:spPr>
        <p:txBody>
          <a:bodyPr anchor="b">
            <a:normAutofit/>
          </a:bodyPr>
          <a:lstStyle/>
          <a:p>
            <a:r>
              <a:rPr lang="fr-F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cas de la détection de fraudes aux paiements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Une image contenant flou, hiver, neige&#10;&#10;Description générée automatiquement avec une confiance moyenne">
            <a:extLst>
              <a:ext uri="{FF2B5EF4-FFF2-40B4-BE49-F238E27FC236}">
                <a16:creationId xmlns:a16="http://schemas.microsoft.com/office/drawing/2014/main" id="{8E4D8FAB-BCC6-838F-FB2F-DB54EF92B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3" r="22841"/>
          <a:stretch/>
        </p:blipFill>
        <p:spPr>
          <a:xfrm>
            <a:off x="5781037" y="571499"/>
            <a:ext cx="5556198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D3437-9958-AB98-01DB-382C993E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fraude en Europe (ECB – 2021)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584288-BA1F-CD28-C071-057A6C9A1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23.85 Millions de transactions frauduleuse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1.53 Milliards €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Depuis 3DS, augmentation du social engineering</a:t>
            </a:r>
          </a:p>
          <a:p>
            <a:pPr lvl="0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 cybercriminalité très organisée</a:t>
            </a:r>
          </a:p>
          <a:p>
            <a:pPr lvl="0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 conséquences importantes</a:t>
            </a:r>
          </a:p>
          <a:p>
            <a:pPr lvl="1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Financement de réseaux criminels</a:t>
            </a:r>
          </a:p>
          <a:p>
            <a:pPr lvl="1">
              <a:lnSpc>
                <a:spcPct val="100000"/>
              </a:lnSpc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Drames humains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6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81A8F-A583-8242-84F0-CFA17FA8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Caractéristiques et Difficultés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748310-6F86-4A52-5D38-CB85FFA0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Données réelles difficiles à obtenir</a:t>
            </a: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Impossibilité de les diffuser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la fois tabulaires et séries temporelles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Concept Drift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Création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pertinentes : expertise métier</a:t>
            </a:r>
          </a:p>
          <a:p>
            <a:pPr lvl="0"/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Création de </a:t>
            </a:r>
            <a:r>
              <a:rPr lang="fr-FR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un grand </a:t>
            </a:r>
            <a:r>
              <a:rPr lang="fr-FR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dataset</a:t>
            </a:r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tabulaire</a:t>
            </a:r>
          </a:p>
          <a:p>
            <a:r>
              <a:rPr lang="fr-FR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catégorielles à très grande cardinalité</a:t>
            </a:r>
          </a:p>
          <a:p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Très déséquilibrées (&lt;1% de fraudes)</a:t>
            </a:r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Explicabilité</a:t>
            </a:r>
          </a:p>
        </p:txBody>
      </p:sp>
    </p:spTree>
    <p:extLst>
      <p:ext uri="{BB962C8B-B14F-4D97-AF65-F5344CB8AC3E}">
        <p14:creationId xmlns:p14="http://schemas.microsoft.com/office/powerpoint/2010/main" val="13092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81A8F-A583-8242-84F0-CFA17FA8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Grand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dataset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tabulaire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748310-6F86-4A52-5D38-CB85FFA0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500 Millions de transactions</a:t>
            </a: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145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 Fichiers parquets (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pyarrow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: 164 GB au total</a:t>
            </a: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Empreinte mémoire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DataFrame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un fichier : 25 GB</a:t>
            </a:r>
          </a:p>
          <a:p>
            <a:pPr lvl="0"/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Empreinte mémoire du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dataset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complet : 300 GB</a:t>
            </a:r>
          </a:p>
          <a:p>
            <a:pPr lvl="0"/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81A8F-A583-8242-84F0-CFA17FA8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Création de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un grand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dataset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tabulaire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748310-6F86-4A52-5D38-CB85FFA04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441005"/>
            <a:ext cx="9922764" cy="383872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Problème</a:t>
            </a:r>
          </a:p>
          <a:p>
            <a:pPr lvl="1"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Traitement global impossible si moins de 768 GB de RAM</a:t>
            </a:r>
          </a:p>
          <a:p>
            <a:pPr lvl="1"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 le volume triple, aucune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noeud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le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Mesocentre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ou Jean-Zay ne peut effectuer le calcul</a:t>
            </a:r>
          </a:p>
          <a:p>
            <a:pPr>
              <a:buFontTx/>
              <a:buChar char="-"/>
            </a:pPr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Approche scalable pouvant fonctionner avec 128 GB de RAM même si le volume augmente</a:t>
            </a:r>
          </a:p>
          <a:p>
            <a:pPr lvl="1"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Création incrémentale des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45820" lvl="2" indent="-342900">
              <a:buFont typeface="+mj-lt"/>
              <a:buAutoNum type="arabicPeriod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 .csv =&gt; M .parquet optimisés « 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raw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data »</a:t>
            </a:r>
          </a:p>
          <a:p>
            <a:pPr marL="845820" lvl="2" indent="-342900">
              <a:buFont typeface="+mj-lt"/>
              <a:buAutoNum type="arabicPeriod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 job par groupe de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chaque résultat stocké dans un .parquet</a:t>
            </a:r>
          </a:p>
          <a:p>
            <a:pPr marL="845820" lvl="2" indent="-342900">
              <a:buFont typeface="+mj-lt"/>
              <a:buAutoNum type="arabicPeriod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Pour chaque .parquet « 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raw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», merge avec toutes les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Optimisation des types</a:t>
            </a:r>
          </a:p>
          <a:p>
            <a:pPr lvl="2"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uint8,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categorical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74545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CAFD7-217D-0BEB-5858-50583F65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catégorielles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D6BDBF-8C41-BB66-EFE6-26689118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1963258"/>
            <a:ext cx="9922764" cy="3838722"/>
          </a:xfrm>
        </p:spPr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MCC, une grande cardinalité (1 000 valeurs)</a:t>
            </a: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Encodage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One-Hot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inenvisageable</a:t>
            </a: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 : Target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Statistics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Etude comparative Target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Statistics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: encodage </a:t>
            </a:r>
            <a:r>
              <a:rPr lang="fr-FR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CatBoost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retenu</a:t>
            </a:r>
          </a:p>
        </p:txBody>
      </p:sp>
      <p:pic>
        <p:nvPicPr>
          <p:cNvPr id="5" name="Image 4" descr="Une image contenant texte, nombre, Police, mots croisés&#10;&#10;Description générée automatiquement">
            <a:extLst>
              <a:ext uri="{FF2B5EF4-FFF2-40B4-BE49-F238E27FC236}">
                <a16:creationId xmlns:a16="http://schemas.microsoft.com/office/drawing/2014/main" id="{05AA9592-B97B-B992-8295-D34F7A172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701" y="3982623"/>
            <a:ext cx="3492102" cy="2456453"/>
          </a:xfrm>
          <a:prstGeom prst="rect">
            <a:avLst/>
          </a:prstGeom>
        </p:spPr>
      </p:pic>
      <p:pic>
        <p:nvPicPr>
          <p:cNvPr id="7" name="Image 6" descr="Une image contenant texte, nombre, Police, mots croisés&#10;&#10;Description générée automatiquement">
            <a:extLst>
              <a:ext uri="{FF2B5EF4-FFF2-40B4-BE49-F238E27FC236}">
                <a16:creationId xmlns:a16="http://schemas.microsoft.com/office/drawing/2014/main" id="{53B16875-0990-CE2A-10C3-F89427E01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434" y="4013935"/>
            <a:ext cx="3934041" cy="2393827"/>
          </a:xfrm>
          <a:prstGeom prst="rect">
            <a:avLst/>
          </a:prstGeom>
        </p:spPr>
      </p:pic>
      <p:pic>
        <p:nvPicPr>
          <p:cNvPr id="9" name="Image 8" descr="Une image contenant texte, nombre, Police&#10;&#10;Description générée automatiquement">
            <a:extLst>
              <a:ext uri="{FF2B5EF4-FFF2-40B4-BE49-F238E27FC236}">
                <a16:creationId xmlns:a16="http://schemas.microsoft.com/office/drawing/2014/main" id="{E01DDC82-048E-9749-C41F-C5E844EED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74" y="3982623"/>
            <a:ext cx="3791596" cy="24166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CFBB2B-6143-1582-3814-F6FB07ABE830}"/>
              </a:ext>
            </a:extLst>
          </p:cNvPr>
          <p:cNvSpPr txBox="1"/>
          <p:nvPr/>
        </p:nvSpPr>
        <p:spPr>
          <a:xfrm>
            <a:off x="130701" y="6570392"/>
            <a:ext cx="80393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 : F. de la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Bourdonnaye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F. Daniel,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Evaluating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categorical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encoding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methods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 a real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credit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card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fraud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detection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000" i="1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database</a:t>
            </a:r>
            <a:r>
              <a:rPr lang="fr-FR" sz="1000" i="1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2021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B617B9-FD68-038D-E4A3-84C2D1168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4495" y="2930379"/>
            <a:ext cx="3907428" cy="465886"/>
          </a:xfrm>
          <a:prstGeom prst="rect">
            <a:avLst/>
          </a:prstGeom>
        </p:spPr>
      </p:pic>
      <p:pic>
        <p:nvPicPr>
          <p:cNvPr id="12" name="Image 11" descr="Une image contenant Police, ligne, blanc, diagramme&#10;&#10;Description générée automatiquement">
            <a:extLst>
              <a:ext uri="{FF2B5EF4-FFF2-40B4-BE49-F238E27FC236}">
                <a16:creationId xmlns:a16="http://schemas.microsoft.com/office/drawing/2014/main" id="{196C987F-B8EB-0202-7CD3-73B50672CE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5153" y="2839744"/>
            <a:ext cx="1711703" cy="6876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990A4A3-0B00-62D8-25EB-5A77BF0FEFB4}"/>
              </a:ext>
            </a:extLst>
          </p:cNvPr>
          <p:cNvSpPr txBox="1"/>
          <p:nvPr/>
        </p:nvSpPr>
        <p:spPr>
          <a:xfrm>
            <a:off x="9386267" y="2636104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M-</a:t>
            </a:r>
            <a:r>
              <a:rPr lang="fr-FR" sz="12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Estimate</a:t>
            </a:r>
            <a:endParaRPr lang="fr-FR" sz="1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3" grpId="0"/>
    </p:bldLst>
  </p:timing>
</p:sld>
</file>

<file path=ppt/theme/theme1.xml><?xml version="1.0" encoding="utf-8"?>
<a:theme xmlns:a="http://schemas.openxmlformats.org/drawingml/2006/main" name="BjornVTI">
  <a:themeElements>
    <a:clrScheme name="AnalogousFromRegularSeedRightStep">
      <a:dk1>
        <a:srgbClr val="000000"/>
      </a:dk1>
      <a:lt1>
        <a:srgbClr val="FFFFFF"/>
      </a:lt1>
      <a:dk2>
        <a:srgbClr val="3E3423"/>
      </a:dk2>
      <a:lt2>
        <a:srgbClr val="E2E8E7"/>
      </a:lt2>
      <a:accent1>
        <a:srgbClr val="E52B4D"/>
      </a:accent1>
      <a:accent2>
        <a:srgbClr val="D34419"/>
      </a:accent2>
      <a:accent3>
        <a:srgbClr val="D69928"/>
      </a:accent3>
      <a:accent4>
        <a:srgbClr val="A1AB14"/>
      </a:accent4>
      <a:accent5>
        <a:srgbClr val="6EB522"/>
      </a:accent5>
      <a:accent6>
        <a:srgbClr val="27BD16"/>
      </a:accent6>
      <a:hlink>
        <a:srgbClr val="319380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8169</TotalTime>
  <Words>867</Words>
  <Application>Microsoft Macintosh PowerPoint</Application>
  <PresentationFormat>Grand écran</PresentationFormat>
  <Paragraphs>142</Paragraphs>
  <Slides>19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 Neue</vt:lpstr>
      <vt:lpstr>Neue Haas Grotesk Text Pro</vt:lpstr>
      <vt:lpstr>BjornVTI</vt:lpstr>
      <vt:lpstr>Détection d’anomalies</vt:lpstr>
      <vt:lpstr>Lusis</vt:lpstr>
      <vt:lpstr>Lusis et l’IA</vt:lpstr>
      <vt:lpstr>Enjeux et difficultés</vt:lpstr>
      <vt:lpstr>La fraude en Europe (ECB – 2021)</vt:lpstr>
      <vt:lpstr>Caractéristiques et Difficultés</vt:lpstr>
      <vt:lpstr>Grand dataset tabulaire</vt:lpstr>
      <vt:lpstr>Création de features dans un grand dataset tabulaire</vt:lpstr>
      <vt:lpstr>Features catégorielles</vt:lpstr>
      <vt:lpstr>Données très déséquilibrées</vt:lpstr>
      <vt:lpstr>Explicabilité</vt:lpstr>
      <vt:lpstr>Modèles spécialisés</vt:lpstr>
      <vt:lpstr>Alliance recherche et industrie</vt:lpstr>
      <vt:lpstr>Alliance Recherche et Industrie</vt:lpstr>
      <vt:lpstr>L’industriel doit fournir</vt:lpstr>
      <vt:lpstr>La recherche apporte</vt:lpstr>
      <vt:lpstr>L’applicabilité : un élément central</vt:lpstr>
      <vt:lpstr>Pièges et obstacles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Détection d’anomalies</dc:title>
  <dc:creator>Dan Fab</dc:creator>
  <cp:lastModifiedBy>Dan Fab</cp:lastModifiedBy>
  <cp:revision>119</cp:revision>
  <dcterms:created xsi:type="dcterms:W3CDTF">2024-02-01T09:29:08Z</dcterms:created>
  <dcterms:modified xsi:type="dcterms:W3CDTF">2024-02-27T10:56:30Z</dcterms:modified>
</cp:coreProperties>
</file>